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3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91E4AF-2072-48D6-AD03-1E3B9EFAAF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Alachua County Public Schools Exemplary Status Curriculum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13C9E8-42DB-4771-9063-671DDD17DE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February 16</a:t>
            </a:r>
            <a:r>
              <a:rPr lang="en-US"/>
              <a:t>,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32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5F7B8-0905-4702-A5B9-8116FF43A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0400"/>
          </a:xfrm>
        </p:spPr>
        <p:txBody>
          <a:bodyPr/>
          <a:lstStyle/>
          <a:p>
            <a:r>
              <a:rPr lang="en-US" dirty="0"/>
              <a:t>What is Exemplary Status?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03A866-CCF2-4759-B903-2BE3569508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4001"/>
            <a:ext cx="8596668" cy="4517362"/>
          </a:xfrm>
        </p:spPr>
        <p:txBody>
          <a:bodyPr/>
          <a:lstStyle/>
          <a:p>
            <a:r>
              <a:rPr lang="en-US" dirty="0"/>
              <a:t>The Commissioner of Education’s African American History Taskforce has identified six criteria that determine whether a district can be considered Exemplary:</a:t>
            </a:r>
          </a:p>
          <a:p>
            <a:pPr>
              <a:buAutoNum type="arabicPeriod"/>
            </a:pPr>
            <a:r>
              <a:rPr lang="en-US" dirty="0"/>
              <a:t>School board approval of the African American history initiative</a:t>
            </a:r>
          </a:p>
          <a:p>
            <a:pPr>
              <a:buAutoNum type="arabicPeriod"/>
            </a:pPr>
            <a:r>
              <a:rPr lang="en-US" dirty="0"/>
              <a:t>Structured professional development</a:t>
            </a:r>
          </a:p>
          <a:p>
            <a:pPr>
              <a:buAutoNum type="arabicPeriod"/>
            </a:pPr>
            <a:r>
              <a:rPr lang="en-US" dirty="0"/>
              <a:t>African American studies curriculum</a:t>
            </a:r>
          </a:p>
          <a:p>
            <a:pPr>
              <a:buAutoNum type="arabicPeriod"/>
            </a:pPr>
            <a:r>
              <a:rPr lang="en-US" dirty="0"/>
              <a:t>Structured teaching of the African American history curriculum</a:t>
            </a:r>
          </a:p>
          <a:p>
            <a:pPr>
              <a:buAutoNum type="arabicPeriod"/>
            </a:pPr>
            <a:r>
              <a:rPr lang="en-US" dirty="0"/>
              <a:t>University – school district collaboration</a:t>
            </a:r>
          </a:p>
          <a:p>
            <a:pPr>
              <a:buAutoNum type="arabicPeriod"/>
            </a:pPr>
            <a:r>
              <a:rPr lang="en-US" dirty="0"/>
              <a:t>Parent/community partnerships</a:t>
            </a:r>
          </a:p>
        </p:txBody>
      </p:sp>
    </p:spTree>
    <p:extLst>
      <p:ext uri="{BB962C8B-B14F-4D97-AF65-F5344CB8AC3E}">
        <p14:creationId xmlns:p14="http://schemas.microsoft.com/office/powerpoint/2010/main" val="3187998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5925A-A46E-45AF-BF95-01C8CEEBD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/>
          <a:lstStyle/>
          <a:p>
            <a:r>
              <a:rPr lang="en-US" dirty="0"/>
              <a:t>African American Studies Curriculum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7AB0A7-BCAA-46D1-818E-1F8C91606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73201"/>
            <a:ext cx="8596668" cy="4568162"/>
          </a:xfrm>
        </p:spPr>
        <p:txBody>
          <a:bodyPr/>
          <a:lstStyle/>
          <a:p>
            <a:r>
              <a:rPr lang="en-US" dirty="0"/>
              <a:t>K-12 Curriculum Guide encompassing</a:t>
            </a:r>
          </a:p>
          <a:p>
            <a:pPr lvl="1"/>
            <a:r>
              <a:rPr lang="en-US" dirty="0"/>
              <a:t>English/ Language Arts</a:t>
            </a:r>
          </a:p>
          <a:p>
            <a:pPr lvl="1"/>
            <a:r>
              <a:rPr lang="en-US" dirty="0"/>
              <a:t>Fine arts</a:t>
            </a:r>
          </a:p>
          <a:p>
            <a:pPr lvl="1"/>
            <a:r>
              <a:rPr lang="en-US" dirty="0"/>
              <a:t>Mathematics</a:t>
            </a:r>
          </a:p>
          <a:p>
            <a:pPr lvl="1"/>
            <a:r>
              <a:rPr lang="en-US" dirty="0"/>
              <a:t>Science</a:t>
            </a:r>
          </a:p>
          <a:p>
            <a:pPr lvl="1"/>
            <a:r>
              <a:rPr lang="en-US" dirty="0"/>
              <a:t>Social Studies</a:t>
            </a:r>
          </a:p>
          <a:p>
            <a:r>
              <a:rPr lang="en-US" dirty="0"/>
              <a:t>Units of Study</a:t>
            </a:r>
          </a:p>
          <a:p>
            <a:pPr lvl="1"/>
            <a:r>
              <a:rPr lang="en-US" dirty="0"/>
              <a:t>122 unique units </a:t>
            </a:r>
          </a:p>
          <a:p>
            <a:pPr lvl="2"/>
            <a:r>
              <a:rPr lang="en-US" dirty="0"/>
              <a:t>311 modules		</a:t>
            </a:r>
          </a:p>
          <a:p>
            <a:r>
              <a:rPr lang="en-US" dirty="0"/>
              <a:t>African American History Courses</a:t>
            </a:r>
          </a:p>
          <a:p>
            <a:pPr lvl="1"/>
            <a:r>
              <a:rPr lang="en-US" dirty="0"/>
              <a:t>All district high schools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6526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F5122-46CA-43EF-989A-61E10A006E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25500"/>
          </a:xfrm>
        </p:spPr>
        <p:txBody>
          <a:bodyPr/>
          <a:lstStyle/>
          <a:p>
            <a:r>
              <a:rPr lang="en-US" dirty="0"/>
              <a:t>Professional Development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7073B-F40D-4C45-8F30-B65B3224A5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35101"/>
            <a:ext cx="8596668" cy="46062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All district and school site personnel received introductory training in African American Studies in October 2020</a:t>
            </a:r>
          </a:p>
          <a:p>
            <a:pPr lvl="1"/>
            <a:r>
              <a:rPr lang="en-US" dirty="0"/>
              <a:t>Annual </a:t>
            </a:r>
          </a:p>
          <a:p>
            <a:r>
              <a:rPr lang="en-US" dirty="0"/>
              <a:t>258 Administrators and teacher received in-depth training in African American Studies</a:t>
            </a:r>
          </a:p>
          <a:p>
            <a:pPr lvl="1"/>
            <a:r>
              <a:rPr lang="en-US" dirty="0"/>
              <a:t>Digital version available on demand for all teachers</a:t>
            </a:r>
          </a:p>
          <a:p>
            <a:r>
              <a:rPr lang="en-US" dirty="0"/>
              <a:t>African American Studies Professional Learning Communities</a:t>
            </a:r>
          </a:p>
          <a:p>
            <a:r>
              <a:rPr lang="en-US" dirty="0"/>
              <a:t>African American Studies Coordinator at each school site</a:t>
            </a:r>
          </a:p>
          <a:p>
            <a:pPr lvl="1"/>
            <a:r>
              <a:rPr lang="en-US" dirty="0"/>
              <a:t>Plan school based events</a:t>
            </a:r>
          </a:p>
          <a:p>
            <a:pPr lvl="1"/>
            <a:r>
              <a:rPr lang="en-US" dirty="0"/>
              <a:t>Provide school based professional development	</a:t>
            </a:r>
          </a:p>
          <a:p>
            <a:r>
              <a:rPr lang="en-US" dirty="0"/>
              <a:t>Ever Fi 306 African American History Curriculum</a:t>
            </a:r>
          </a:p>
          <a:p>
            <a:r>
              <a:rPr lang="en-US" dirty="0"/>
              <a:t>University of Florida Center for African Studies K-12 Teacher Summer Institute on Africa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6844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AF4D2-3C19-4D34-B933-9823C5B5C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600"/>
          </a:xfrm>
        </p:spPr>
        <p:txBody>
          <a:bodyPr/>
          <a:lstStyle/>
          <a:p>
            <a:r>
              <a:rPr lang="en-US" dirty="0"/>
              <a:t>University and Community 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8E258-0DC5-418D-AB7A-6A5C3BFB3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89101"/>
            <a:ext cx="8596668" cy="4352262"/>
          </a:xfrm>
        </p:spPr>
        <p:txBody>
          <a:bodyPr/>
          <a:lstStyle/>
          <a:p>
            <a:r>
              <a:rPr lang="en-US" dirty="0"/>
              <a:t>Stetson University</a:t>
            </a:r>
          </a:p>
          <a:p>
            <a:pPr lvl="1"/>
            <a:r>
              <a:rPr lang="en-US" dirty="0"/>
              <a:t>Consultant- Dr. Patrick Coggins</a:t>
            </a:r>
          </a:p>
          <a:p>
            <a:r>
              <a:rPr lang="en-US" dirty="0"/>
              <a:t>University Florida</a:t>
            </a:r>
          </a:p>
          <a:p>
            <a:pPr lvl="1"/>
            <a:r>
              <a:rPr lang="en-US" dirty="0"/>
              <a:t>University of Florida Center for African Studies K-12 Teacher Summer Institute on Africa</a:t>
            </a:r>
          </a:p>
          <a:p>
            <a:pPr lvl="1"/>
            <a:r>
              <a:rPr lang="en-US" dirty="0"/>
              <a:t>African American History Educators Conference (2019)</a:t>
            </a:r>
          </a:p>
          <a:p>
            <a:pPr lvl="1"/>
            <a:r>
              <a:rPr lang="en-US" dirty="0"/>
              <a:t>African American Studies Program</a:t>
            </a:r>
          </a:p>
          <a:p>
            <a:pPr lvl="2"/>
            <a:r>
              <a:rPr lang="en-US" dirty="0"/>
              <a:t>unit creation</a:t>
            </a:r>
          </a:p>
          <a:p>
            <a:pPr lvl="2"/>
            <a:r>
              <a:rPr lang="en-US" dirty="0"/>
              <a:t>Presentations to students and faculty</a:t>
            </a:r>
          </a:p>
          <a:p>
            <a:pPr lvl="1"/>
            <a:endParaRPr lang="en-US" dirty="0"/>
          </a:p>
          <a:p>
            <a:r>
              <a:rPr lang="en-US" dirty="0"/>
              <a:t>Alachua County African American History Task Force</a:t>
            </a:r>
          </a:p>
          <a:p>
            <a:r>
              <a:rPr lang="en-US" dirty="0"/>
              <a:t>Parent Night Presentations</a:t>
            </a:r>
          </a:p>
        </p:txBody>
      </p:sp>
    </p:spTree>
    <p:extLst>
      <p:ext uri="{BB962C8B-B14F-4D97-AF65-F5344CB8AC3E}">
        <p14:creationId xmlns:p14="http://schemas.microsoft.com/office/powerpoint/2010/main" val="3689339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78A4-FB0D-4957-9B93-E64B90AC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7400"/>
          </a:xfrm>
        </p:spPr>
        <p:txBody>
          <a:bodyPr/>
          <a:lstStyle/>
          <a:p>
            <a:r>
              <a:rPr lang="en-US" dirty="0"/>
              <a:t>Future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05BB87-7241-4655-89D0-2C2540DDC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97001"/>
            <a:ext cx="8596668" cy="4644362"/>
          </a:xfrm>
        </p:spPr>
        <p:txBody>
          <a:bodyPr/>
          <a:lstStyle/>
          <a:p>
            <a:r>
              <a:rPr lang="en-US" dirty="0"/>
              <a:t>Annual Data gathering to determine future needs</a:t>
            </a:r>
          </a:p>
          <a:p>
            <a:r>
              <a:rPr lang="en-US" dirty="0"/>
              <a:t>Continuous Professional Development</a:t>
            </a:r>
          </a:p>
          <a:p>
            <a:pPr lvl="1"/>
            <a:r>
              <a:rPr lang="en-US" dirty="0"/>
              <a:t>Online on-demand</a:t>
            </a:r>
          </a:p>
          <a:p>
            <a:pPr lvl="1"/>
            <a:r>
              <a:rPr lang="en-US" dirty="0"/>
              <a:t>Virtual African American History Educator’s Conference 2021</a:t>
            </a:r>
          </a:p>
          <a:p>
            <a:pPr lvl="1"/>
            <a:r>
              <a:rPr lang="en-US" dirty="0"/>
              <a:t>Professional Learning Communities</a:t>
            </a:r>
          </a:p>
          <a:p>
            <a:pPr lvl="1"/>
            <a:r>
              <a:rPr lang="en-US" dirty="0"/>
              <a:t>School site specific</a:t>
            </a:r>
          </a:p>
          <a:p>
            <a:r>
              <a:rPr lang="en-US" dirty="0"/>
              <a:t>Additional Units/ modules</a:t>
            </a:r>
          </a:p>
          <a:p>
            <a:pPr lvl="1"/>
            <a:r>
              <a:rPr lang="en-US" dirty="0"/>
              <a:t>Elementary mini units</a:t>
            </a:r>
          </a:p>
          <a:p>
            <a:pPr lvl="1"/>
            <a:r>
              <a:rPr lang="en-US" dirty="0"/>
              <a:t>Secondary STEM 	</a:t>
            </a:r>
          </a:p>
          <a:p>
            <a:r>
              <a:rPr lang="en-US" dirty="0"/>
              <a:t>Collaboration with Samuel Proctor Oral </a:t>
            </a:r>
            <a:r>
              <a:rPr lang="en-US"/>
              <a:t>History Project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021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CF396D9-6989-4A85-9335-BCE2DEE97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Please join us after this presentation by watching the certificate presentation at tonight’s school board meeting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711A573-2B6D-4EFE-AE30-BE5F086AD1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45667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304</Words>
  <Application>Microsoft Office PowerPoint</Application>
  <PresentationFormat>Widescreen</PresentationFormat>
  <Paragraphs>57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Facet</vt:lpstr>
      <vt:lpstr>Alachua County Public Schools Exemplary Status Curriculum</vt:lpstr>
      <vt:lpstr>What is Exemplary Status?</vt:lpstr>
      <vt:lpstr>African American Studies Curriculum</vt:lpstr>
      <vt:lpstr>Professional Development</vt:lpstr>
      <vt:lpstr>University and Community Partnerships</vt:lpstr>
      <vt:lpstr>Future Implementation</vt:lpstr>
      <vt:lpstr>Please join us after this presentation by watching the certificate presentation at tonight’s school board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Alachua County Public Schools Exemplary Status Curriculum</dc:title>
  <dc:creator>Jon C. Rehm</dc:creator>
  <cp:lastModifiedBy>Jon C. Rehm</cp:lastModifiedBy>
  <cp:revision>8</cp:revision>
  <dcterms:created xsi:type="dcterms:W3CDTF">2021-02-05T19:08:42Z</dcterms:created>
  <dcterms:modified xsi:type="dcterms:W3CDTF">2021-02-17T15:33:14Z</dcterms:modified>
</cp:coreProperties>
</file>